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679" r:id="rId2"/>
    <p:sldId id="683" r:id="rId3"/>
    <p:sldId id="682" r:id="rId4"/>
    <p:sldId id="690" r:id="rId5"/>
    <p:sldId id="684" r:id="rId6"/>
    <p:sldId id="685" r:id="rId7"/>
    <p:sldId id="691" r:id="rId8"/>
    <p:sldId id="689" r:id="rId9"/>
    <p:sldId id="686" r:id="rId10"/>
    <p:sldId id="692" r:id="rId11"/>
    <p:sldId id="688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86"/>
    <p:restoredTop sz="94650"/>
  </p:normalViewPr>
  <p:slideViewPr>
    <p:cSldViewPr snapToGrid="0" snapToObjects="1">
      <p:cViewPr varScale="1">
        <p:scale>
          <a:sx n="109" d="100"/>
          <a:sy n="109" d="100"/>
        </p:scale>
        <p:origin x="18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FCA29-50A9-C349-ABEE-C364D732CA97}" type="datetimeFigureOut">
              <a:rPr lang="es-ES" smtClean="0"/>
              <a:t>13/5/19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9F803B-1346-FA47-B41D-6101D1B4D22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8879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Buenas</a:t>
            </a:r>
            <a:r>
              <a:rPr lang="en-GB"/>
              <a:t> </a:t>
            </a:r>
            <a:r>
              <a:rPr lang="en-GB" err="1"/>
              <a:t>tardes</a:t>
            </a:r>
            <a:r>
              <a:rPr lang="en-GB"/>
              <a:t>,</a:t>
            </a:r>
          </a:p>
          <a:p>
            <a:endParaRPr lang="en-GB"/>
          </a:p>
          <a:p>
            <a:r>
              <a:rPr lang="en-GB"/>
              <a:t>Me </a:t>
            </a:r>
            <a:r>
              <a:rPr lang="en-GB" err="1"/>
              <a:t>hace</a:t>
            </a:r>
            <a:r>
              <a:rPr lang="en-GB"/>
              <a:t> </a:t>
            </a:r>
            <a:r>
              <a:rPr lang="en-GB" err="1"/>
              <a:t>especialemente</a:t>
            </a:r>
            <a:r>
              <a:rPr lang="en-GB"/>
              <a:t> </a:t>
            </a:r>
            <a:r>
              <a:rPr lang="en-GB" err="1"/>
              <a:t>ilusión</a:t>
            </a:r>
            <a:r>
              <a:rPr lang="en-GB"/>
              <a:t> </a:t>
            </a:r>
            <a:r>
              <a:rPr lang="en-GB" err="1"/>
              <a:t>daros</a:t>
            </a:r>
            <a:r>
              <a:rPr lang="en-GB"/>
              <a:t> la </a:t>
            </a:r>
            <a:r>
              <a:rPr lang="en-GB" err="1"/>
              <a:t>bienvenida</a:t>
            </a:r>
            <a:r>
              <a:rPr lang="en-GB"/>
              <a:t> a </a:t>
            </a:r>
            <a:r>
              <a:rPr lang="en-GB" err="1"/>
              <a:t>esta</a:t>
            </a:r>
            <a:r>
              <a:rPr lang="en-GB"/>
              <a:t> </a:t>
            </a:r>
            <a:r>
              <a:rPr lang="en-GB" err="1"/>
              <a:t>charla</a:t>
            </a:r>
            <a:r>
              <a:rPr lang="en-GB"/>
              <a:t>, </a:t>
            </a:r>
            <a:r>
              <a:rPr lang="en-GB" err="1"/>
              <a:t>porque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este</a:t>
            </a:r>
            <a:r>
              <a:rPr lang="en-GB"/>
              <a:t> </a:t>
            </a:r>
            <a:r>
              <a:rPr lang="en-GB" err="1"/>
              <a:t>mismo</a:t>
            </a:r>
            <a:r>
              <a:rPr lang="en-GB"/>
              <a:t> </a:t>
            </a:r>
            <a:r>
              <a:rPr lang="en-GB" err="1"/>
              <a:t>edificio</a:t>
            </a:r>
            <a:r>
              <a:rPr lang="en-GB"/>
              <a:t> me he </a:t>
            </a:r>
            <a:r>
              <a:rPr lang="en-GB" err="1"/>
              <a:t>pegado</a:t>
            </a:r>
            <a:r>
              <a:rPr lang="en-GB"/>
              <a:t> </a:t>
            </a:r>
            <a:r>
              <a:rPr lang="en-GB" err="1"/>
              <a:t>unos</a:t>
            </a:r>
            <a:r>
              <a:rPr lang="en-GB"/>
              <a:t> 10 </a:t>
            </a:r>
            <a:r>
              <a:rPr lang="en-GB" err="1"/>
              <a:t>años</a:t>
            </a:r>
            <a:r>
              <a:rPr lang="en-GB"/>
              <a:t> </a:t>
            </a:r>
            <a:r>
              <a:rPr lang="en-GB" err="1"/>
              <a:t>estudiando</a:t>
            </a:r>
            <a:r>
              <a:rPr lang="en-GB"/>
              <a:t>.</a:t>
            </a:r>
          </a:p>
          <a:p>
            <a:endParaRPr lang="en-GB"/>
          </a:p>
          <a:p>
            <a:r>
              <a:rPr lang="en-GB"/>
              <a:t>Primero </a:t>
            </a:r>
            <a:r>
              <a:rPr lang="en-GB" err="1"/>
              <a:t>estudié</a:t>
            </a:r>
            <a:r>
              <a:rPr lang="en-GB"/>
              <a:t> </a:t>
            </a:r>
            <a:r>
              <a:rPr lang="en-GB" err="1"/>
              <a:t>ingeniería</a:t>
            </a:r>
            <a:r>
              <a:rPr lang="en-GB"/>
              <a:t> </a:t>
            </a:r>
            <a:r>
              <a:rPr lang="en-GB" err="1"/>
              <a:t>informática</a:t>
            </a:r>
            <a:r>
              <a:rPr lang="en-GB"/>
              <a:t>, </a:t>
            </a:r>
            <a:r>
              <a:rPr lang="en-GB" err="1"/>
              <a:t>luego</a:t>
            </a:r>
            <a:r>
              <a:rPr lang="en-GB"/>
              <a:t> </a:t>
            </a:r>
            <a:r>
              <a:rPr lang="en-GB" err="1"/>
              <a:t>estuve</a:t>
            </a:r>
            <a:r>
              <a:rPr lang="en-GB"/>
              <a:t> un </a:t>
            </a:r>
            <a:r>
              <a:rPr lang="en-GB" err="1"/>
              <a:t>tiempo</a:t>
            </a:r>
            <a:r>
              <a:rPr lang="en-GB"/>
              <a:t> </a:t>
            </a:r>
            <a:r>
              <a:rPr lang="en-GB" err="1"/>
              <a:t>trabajando</a:t>
            </a:r>
            <a:r>
              <a:rPr lang="en-GB"/>
              <a:t> y </a:t>
            </a:r>
            <a:r>
              <a:rPr lang="en-GB" err="1"/>
              <a:t>más</a:t>
            </a:r>
            <a:r>
              <a:rPr lang="en-GB"/>
              <a:t> </a:t>
            </a:r>
            <a:r>
              <a:rPr lang="en-GB" err="1"/>
              <a:t>tarde</a:t>
            </a:r>
            <a:r>
              <a:rPr lang="en-GB"/>
              <a:t> me </a:t>
            </a:r>
            <a:r>
              <a:rPr lang="en-GB" err="1"/>
              <a:t>engañaron</a:t>
            </a:r>
            <a:r>
              <a:rPr lang="en-GB"/>
              <a:t> para que </a:t>
            </a:r>
            <a:r>
              <a:rPr lang="en-GB" err="1"/>
              <a:t>hiciese</a:t>
            </a:r>
            <a:r>
              <a:rPr lang="en-GB"/>
              <a:t> el </a:t>
            </a:r>
            <a:r>
              <a:rPr lang="en-GB" err="1"/>
              <a:t>doctorado</a:t>
            </a:r>
            <a:r>
              <a:rPr lang="en-GB"/>
              <a:t> </a:t>
            </a:r>
            <a:r>
              <a:rPr lang="en-GB" err="1"/>
              <a:t>sobre</a:t>
            </a:r>
            <a:r>
              <a:rPr lang="en-GB"/>
              <a:t> </a:t>
            </a:r>
          </a:p>
          <a:p>
            <a:r>
              <a:rPr lang="en-GB" err="1"/>
              <a:t>computación</a:t>
            </a:r>
            <a:r>
              <a:rPr lang="en-GB"/>
              <a:t> </a:t>
            </a:r>
            <a:r>
              <a:rPr lang="en-GB" err="1"/>
              <a:t>paralela</a:t>
            </a:r>
            <a:r>
              <a:rPr lang="en-GB"/>
              <a:t> con GPUs. Y Bueno </a:t>
            </a:r>
            <a:r>
              <a:rPr lang="en-GB" err="1"/>
              <a:t>pensé</a:t>
            </a:r>
            <a:r>
              <a:rPr lang="en-GB"/>
              <a:t> que </a:t>
            </a:r>
            <a:r>
              <a:rPr lang="en-GB" err="1"/>
              <a:t>si</a:t>
            </a:r>
            <a:r>
              <a:rPr lang="en-GB"/>
              <a:t> la </a:t>
            </a:r>
            <a:r>
              <a:rPr lang="en-GB" err="1"/>
              <a:t>PyCon</a:t>
            </a:r>
            <a:r>
              <a:rPr lang="en-GB"/>
              <a:t> </a:t>
            </a:r>
            <a:r>
              <a:rPr lang="en-GB" err="1"/>
              <a:t>viene</a:t>
            </a:r>
            <a:r>
              <a:rPr lang="en-GB"/>
              <a:t> a mi casa </a:t>
            </a:r>
            <a:r>
              <a:rPr lang="en-GB" err="1"/>
              <a:t>aqui</a:t>
            </a:r>
            <a:r>
              <a:rPr lang="en-GB"/>
              <a:t> no </a:t>
            </a:r>
            <a:r>
              <a:rPr lang="en-GB" err="1"/>
              <a:t>puedo</a:t>
            </a:r>
            <a:r>
              <a:rPr lang="en-GB"/>
              <a:t> </a:t>
            </a:r>
            <a:r>
              <a:rPr lang="en-GB" err="1"/>
              <a:t>faltar</a:t>
            </a:r>
            <a:r>
              <a:rPr lang="en-GB"/>
              <a:t> </a:t>
            </a:r>
            <a:r>
              <a:rPr lang="en-GB" err="1"/>
              <a:t>yo</a:t>
            </a:r>
            <a:r>
              <a:rPr lang="en-GB"/>
              <a:t>.</a:t>
            </a:r>
          </a:p>
          <a:p>
            <a:endParaRPr lang="en-GB"/>
          </a:p>
          <a:p>
            <a:r>
              <a:rPr lang="en-GB" err="1"/>
              <a:t>Estaréis</a:t>
            </a:r>
            <a:r>
              <a:rPr lang="en-GB"/>
              <a:t> </a:t>
            </a:r>
            <a:r>
              <a:rPr lang="en-GB" err="1"/>
              <a:t>pensando</a:t>
            </a:r>
            <a:r>
              <a:rPr lang="en-GB"/>
              <a:t> que </a:t>
            </a:r>
            <a:r>
              <a:rPr lang="en-GB" err="1"/>
              <a:t>viene</a:t>
            </a:r>
            <a:r>
              <a:rPr lang="en-GB"/>
              <a:t> a </a:t>
            </a:r>
            <a:r>
              <a:rPr lang="en-GB" err="1"/>
              <a:t>contarnos</a:t>
            </a:r>
            <a:r>
              <a:rPr lang="en-GB"/>
              <a:t> el Loco </a:t>
            </a:r>
            <a:r>
              <a:rPr lang="en-GB" err="1"/>
              <a:t>este</a:t>
            </a:r>
            <a:r>
              <a:rPr lang="en-GB"/>
              <a:t> no?, </a:t>
            </a:r>
            <a:r>
              <a:rPr lang="en-GB" err="1"/>
              <a:t>pues</a:t>
            </a:r>
            <a:r>
              <a:rPr lang="en-GB"/>
              <a:t> </a:t>
            </a:r>
            <a:r>
              <a:rPr lang="en-GB" err="1"/>
              <a:t>bien</a:t>
            </a:r>
            <a:r>
              <a:rPr lang="en-GB"/>
              <a:t> </a:t>
            </a:r>
            <a:r>
              <a:rPr lang="en-GB" err="1"/>
              <a:t>ni</a:t>
            </a:r>
            <a:r>
              <a:rPr lang="en-GB"/>
              <a:t> </a:t>
            </a:r>
            <a:r>
              <a:rPr lang="en-GB" err="1"/>
              <a:t>más</a:t>
            </a:r>
            <a:r>
              <a:rPr lang="en-GB"/>
              <a:t> </a:t>
            </a:r>
            <a:r>
              <a:rPr lang="en-GB" err="1"/>
              <a:t>ni</a:t>
            </a:r>
            <a:r>
              <a:rPr lang="en-GB"/>
              <a:t> </a:t>
            </a:r>
            <a:r>
              <a:rPr lang="en-GB" err="1"/>
              <a:t>menos</a:t>
            </a:r>
            <a:r>
              <a:rPr lang="en-GB"/>
              <a:t> que de time series y de </a:t>
            </a:r>
            <a:r>
              <a:rPr lang="en-GB" err="1"/>
              <a:t>como</a:t>
            </a:r>
            <a:r>
              <a:rPr lang="en-GB"/>
              <a:t> </a:t>
            </a:r>
            <a:r>
              <a:rPr lang="en-GB" err="1"/>
              <a:t>podemos</a:t>
            </a:r>
            <a:r>
              <a:rPr lang="en-GB"/>
              <a:t> </a:t>
            </a:r>
            <a:r>
              <a:rPr lang="en-GB" err="1"/>
              <a:t>usar</a:t>
            </a:r>
            <a:r>
              <a:rPr lang="en-GB"/>
              <a:t> </a:t>
            </a:r>
          </a:p>
          <a:p>
            <a:r>
              <a:rPr lang="en-GB"/>
              <a:t>las GPUs para </a:t>
            </a:r>
            <a:r>
              <a:rPr lang="en-GB" err="1"/>
              <a:t>acelerar</a:t>
            </a:r>
            <a:r>
              <a:rPr lang="en-GB"/>
              <a:t> la </a:t>
            </a:r>
            <a:r>
              <a:rPr lang="en-GB" err="1"/>
              <a:t>ejecución</a:t>
            </a:r>
            <a:r>
              <a:rPr lang="en-GB"/>
              <a:t> de </a:t>
            </a:r>
            <a:r>
              <a:rPr lang="en-GB" err="1"/>
              <a:t>algoritmos</a:t>
            </a:r>
            <a:r>
              <a:rPr lang="en-GB"/>
              <a:t> que </a:t>
            </a:r>
            <a:r>
              <a:rPr lang="en-GB" err="1"/>
              <a:t>operan</a:t>
            </a:r>
            <a:r>
              <a:rPr lang="en-GB"/>
              <a:t> con </a:t>
            </a:r>
            <a:r>
              <a:rPr lang="en-GB" err="1"/>
              <a:t>ellas</a:t>
            </a:r>
            <a:endParaRPr lang="en-GB"/>
          </a:p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9045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332AAF-4376-C54D-AB13-60320EB69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193387E-5AB3-A447-98CE-EAE58ECA1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2A083C-E970-3E4E-AD57-9358B4A98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0414-75D6-8D41-8ED7-F126D2ECCDC9}" type="datetimeFigureOut">
              <a:rPr lang="es-ES" smtClean="0"/>
              <a:t>13/5/19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D7DA15-4FCC-CB44-8D7E-40FDC4B2D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10FAD5-3529-A440-B473-C8B130088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D24-2E8F-5C45-8567-03D6034D6C3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0947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4AE737-FBEB-EB46-9725-654ADAB6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0EF7DF1-5590-6846-9E8D-149EBE3FD1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49B2F1-0D5A-3C46-87B3-40B7A117C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0414-75D6-8D41-8ED7-F126D2ECCDC9}" type="datetimeFigureOut">
              <a:rPr lang="es-ES" smtClean="0"/>
              <a:t>13/5/19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9E5CD1-1362-5C49-9D3E-FEE9D2845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D68403-1A6F-BD43-AE4B-217228E52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D24-2E8F-5C45-8567-03D6034D6C3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5670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6A214F0-98DE-7D49-B734-69FAFFF362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69BCB4-095C-5942-8D1E-22894416F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5A7B45-5DD5-3E4E-B5C3-84DCCE2F7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0414-75D6-8D41-8ED7-F126D2ECCDC9}" type="datetimeFigureOut">
              <a:rPr lang="es-ES" smtClean="0"/>
              <a:t>13/5/19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37AC9D-DCD1-4E4E-99AF-5A86B6ECF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DCDEE0-C25D-534B-956E-0952883C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D24-2E8F-5C45-8567-03D6034D6C3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7941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bg>
      <p:bgPr>
        <a:solidFill>
          <a:srgbClr val="2014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148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86AF82-18A7-B94A-84CD-90CFBE88F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C45755-E673-2B46-9FD3-FBF80D4CA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7A118B-F1BF-A646-A3F0-33FA0EA8C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0414-75D6-8D41-8ED7-F126D2ECCDC9}" type="datetimeFigureOut">
              <a:rPr lang="es-ES" smtClean="0"/>
              <a:t>13/5/19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5874DE-121C-7E4F-BAEB-4EC1F7D84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A199C2-1AC1-B345-8FF9-5B207D17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D24-2E8F-5C45-8567-03D6034D6C3A}" type="slidenum">
              <a:rPr lang="es-ES" smtClean="0"/>
              <a:t>‹#›</a:t>
            </a:fld>
            <a:endParaRPr lang="es-E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D201D1-65FD-6C49-B897-047C063CB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4" y="6240648"/>
            <a:ext cx="2259568" cy="626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02E525-CD0B-9847-8201-9849308E7DBF}"/>
              </a:ext>
            </a:extLst>
          </p:cNvPr>
          <p:cNvSpPr txBox="1"/>
          <p:nvPr userDrawn="1"/>
        </p:nvSpPr>
        <p:spPr>
          <a:xfrm>
            <a:off x="10585153" y="6384756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1D0A61"/>
                </a:solidFill>
                <a:latin typeface="PT Sans" panose="020B0503020203020204" pitchFamily="34" charset="77"/>
              </a:rPr>
              <a:t>@</a:t>
            </a:r>
            <a:r>
              <a:rPr lang="en-GB" sz="1600" dirty="0" err="1">
                <a:solidFill>
                  <a:srgbClr val="1D0A61"/>
                </a:solidFill>
                <a:latin typeface="PT Sans" panose="020B0503020203020204" pitchFamily="34" charset="77"/>
              </a:rPr>
              <a:t>oscartorreno</a:t>
            </a:r>
            <a:endParaRPr lang="en-GB" sz="1600" dirty="0">
              <a:solidFill>
                <a:srgbClr val="1D0A61"/>
              </a:solidFill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1825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6D59AA-9392-D94C-94CF-2EE0B1AE4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84124FB-1A54-9E40-B257-9F0C72840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F33CC7-CA70-C648-9486-F42052A5B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0414-75D6-8D41-8ED7-F126D2ECCDC9}" type="datetimeFigureOut">
              <a:rPr lang="es-ES" smtClean="0"/>
              <a:t>13/5/19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665E02-7E7A-A04E-8922-3F65405BB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91D405-2EBC-1749-8074-AB8D7A14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D24-2E8F-5C45-8567-03D6034D6C3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3300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E4CFE-3E70-F048-B962-6C36D8149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88D3B2-42DD-254D-BF95-492C595762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DD0FEC-E7A0-2042-B104-DF1EB9767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74459C-7E4E-8B44-B44D-A0AEF44AD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0414-75D6-8D41-8ED7-F126D2ECCDC9}" type="datetimeFigureOut">
              <a:rPr lang="es-ES" smtClean="0"/>
              <a:t>13/5/19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AF8356B-7F91-6244-A27B-8F1F590DB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7659AF-E000-8F4C-A7F0-D1036740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D24-2E8F-5C45-8567-03D6034D6C3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599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7EC10-284E-874A-9339-51853DDF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B89227D-8DE2-1641-9C0A-271828BF3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2FF8829-3E05-0A4A-A226-2A8256FEF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A1186F2-D0D8-1346-98F2-944C1D67E1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CE55862-318F-7442-8A95-FD9FA3A995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C2807A9-FC83-814C-A204-75FC37D93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0414-75D6-8D41-8ED7-F126D2ECCDC9}" type="datetimeFigureOut">
              <a:rPr lang="es-ES" smtClean="0"/>
              <a:t>13/5/19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BDA8ED-E3F0-A242-A6BA-B412403CE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528AB01-F2CD-7D42-8251-B884661A8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D24-2E8F-5C45-8567-03D6034D6C3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066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48A2BC-51DA-6149-99F4-E575BCFC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29D189-7BEE-2B42-884E-6B606B38C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0414-75D6-8D41-8ED7-F126D2ECCDC9}" type="datetimeFigureOut">
              <a:rPr lang="es-ES" smtClean="0"/>
              <a:t>13/5/19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079BED3-0713-B542-97FD-A3920DAE2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DFCCD3F-0A21-9440-8748-07B61B3CB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D24-2E8F-5C45-8567-03D6034D6C3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6876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C835E0F-97AD-0444-B200-871655349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0414-75D6-8D41-8ED7-F126D2ECCDC9}" type="datetimeFigureOut">
              <a:rPr lang="es-ES" smtClean="0"/>
              <a:t>13/5/19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7FA4A35-3080-0242-BEFF-95608C22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39BB381-BF2B-D642-816F-1FDA9E6A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D24-2E8F-5C45-8567-03D6034D6C3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5114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C772FD-52FC-C84E-A24B-47F97528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6D01B0-07E0-DD4C-9809-B4941884E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7918EC-39A0-B84F-BADC-69DC0C2E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F53193-6F48-794C-9B55-944E346C0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0414-75D6-8D41-8ED7-F126D2ECCDC9}" type="datetimeFigureOut">
              <a:rPr lang="es-ES" smtClean="0"/>
              <a:t>13/5/19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C826DF6-3CCF-6B47-9A02-0DE0555B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E76827F-24C9-6646-ABAA-B8C44748C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D24-2E8F-5C45-8567-03D6034D6C3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5666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6AC1BC-E081-A545-AD67-2C79300CA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030EE61-BE23-CA4B-967B-368EA7288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494EBEC-5898-674E-B9CD-4A0BF0F8B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BA9C99-E985-B145-8A5B-FA8A56E7C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0414-75D6-8D41-8ED7-F126D2ECCDC9}" type="datetimeFigureOut">
              <a:rPr lang="es-ES" smtClean="0"/>
              <a:t>13/5/19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290777C-4C46-BA44-889D-FD21C9E0A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41E66C6-712A-2541-9A50-CD43F128D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D24-2E8F-5C45-8567-03D6034D6C3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515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5AA0DF7-0913-4A4C-BAB3-8A5C115EC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82B92C-69B3-5644-BBE2-622D03E2F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0DCF3C-758F-994C-BD04-DCF9B5926B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B0414-75D6-8D41-8ED7-F126D2ECCDC9}" type="datetimeFigureOut">
              <a:rPr lang="es-ES" smtClean="0"/>
              <a:t>13/5/19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0FFDF1-8F36-3E41-A77F-95DF8EE175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A6C07C-11A1-5D43-B568-B8E33ADB0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52D24-2E8F-5C45-8567-03D6034D6C3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8337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8B6787-F13D-4E9B-ADF5-6260CA2B3B40}"/>
              </a:ext>
            </a:extLst>
          </p:cNvPr>
          <p:cNvSpPr txBox="1">
            <a:spLocks/>
          </p:cNvSpPr>
          <p:nvPr/>
        </p:nvSpPr>
        <p:spPr>
          <a:xfrm>
            <a:off x="201603" y="5827777"/>
            <a:ext cx="11517086" cy="743712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667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0FD086EE-F078-4D34-938D-10C35F3E5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845" y="151777"/>
            <a:ext cx="2265084" cy="168921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823457-A887-47D0-909C-0479ADF9F371}"/>
              </a:ext>
            </a:extLst>
          </p:cNvPr>
          <p:cNvSpPr txBox="1">
            <a:spLocks/>
          </p:cNvSpPr>
          <p:nvPr/>
        </p:nvSpPr>
        <p:spPr>
          <a:xfrm>
            <a:off x="869364" y="2441408"/>
            <a:ext cx="10181564" cy="197518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n-US" sz="4000" dirty="0"/>
            </a:br>
            <a:r>
              <a:rPr lang="en-US" sz="4000" dirty="0"/>
              <a:t>Time Series</a:t>
            </a:r>
          </a:p>
          <a:p>
            <a:r>
              <a:rPr lang="en-US" sz="4000" dirty="0"/>
              <a:t>Features and Statistical tests</a:t>
            </a:r>
          </a:p>
          <a:p>
            <a:endParaRPr lang="en-US" sz="4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E5420C-4198-EF4F-B0B6-C6327AA8404D}"/>
              </a:ext>
            </a:extLst>
          </p:cNvPr>
          <p:cNvSpPr txBox="1">
            <a:spLocks/>
          </p:cNvSpPr>
          <p:nvPr/>
        </p:nvSpPr>
        <p:spPr>
          <a:xfrm>
            <a:off x="354003" y="5980177"/>
            <a:ext cx="11517086" cy="743712"/>
          </a:xfrm>
          <a:prstGeom prst="rect">
            <a:avLst/>
          </a:prstGeom>
        </p:spPr>
        <p:txBody>
          <a:bodyPr vert="horz" lIns="121920" tIns="60960" rIns="121920" bIns="6096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67" dirty="0"/>
              <a:t>Oscar </a:t>
            </a:r>
            <a:r>
              <a:rPr lang="en-US" sz="2667" dirty="0" err="1"/>
              <a:t>Torreno</a:t>
            </a:r>
            <a:r>
              <a:rPr lang="en-US" sz="2667" dirty="0"/>
              <a:t> - @</a:t>
            </a:r>
            <a:r>
              <a:rPr lang="en-US" sz="2667" dirty="0" err="1"/>
              <a:t>oscartorreno</a:t>
            </a:r>
            <a:endParaRPr lang="en-US" sz="2667" dirty="0"/>
          </a:p>
          <a:p>
            <a:r>
              <a:rPr lang="en-US" sz="2667" dirty="0"/>
              <a:t>David Cuesta - @Dcuesta7</a:t>
            </a:r>
          </a:p>
        </p:txBody>
      </p:sp>
    </p:spTree>
    <p:extLst>
      <p:ext uri="{BB962C8B-B14F-4D97-AF65-F5344CB8AC3E}">
        <p14:creationId xmlns:p14="http://schemas.microsoft.com/office/powerpoint/2010/main" val="307940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8F0D3-6EA8-984A-82FF-972496F3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tests. Use Cases.</a:t>
            </a:r>
            <a:endParaRPr lang="es-ES" dirty="0"/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140D90FD-732D-2742-97C6-B3B17D242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223768"/>
              </p:ext>
            </p:extLst>
          </p:nvPr>
        </p:nvGraphicFramePr>
        <p:xfrm>
          <a:off x="2042467" y="2136665"/>
          <a:ext cx="8674873" cy="2243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155">
                  <a:extLst>
                    <a:ext uri="{9D8B030D-6E8A-4147-A177-3AD203B41FA5}">
                      <a16:colId xmlns:a16="http://schemas.microsoft.com/office/drawing/2014/main" val="834760930"/>
                    </a:ext>
                  </a:extLst>
                </a:gridCol>
                <a:gridCol w="2072825">
                  <a:extLst>
                    <a:ext uri="{9D8B030D-6E8A-4147-A177-3AD203B41FA5}">
                      <a16:colId xmlns:a16="http://schemas.microsoft.com/office/drawing/2014/main" val="3117013186"/>
                    </a:ext>
                  </a:extLst>
                </a:gridCol>
                <a:gridCol w="2344615">
                  <a:extLst>
                    <a:ext uri="{9D8B030D-6E8A-4147-A177-3AD203B41FA5}">
                      <a16:colId xmlns:a16="http://schemas.microsoft.com/office/drawing/2014/main" val="1815514105"/>
                    </a:ext>
                  </a:extLst>
                </a:gridCol>
                <a:gridCol w="3015278">
                  <a:extLst>
                    <a:ext uri="{9D8B030D-6E8A-4147-A177-3AD203B41FA5}">
                      <a16:colId xmlns:a16="http://schemas.microsoft.com/office/drawing/2014/main" val="2939320593"/>
                    </a:ext>
                  </a:extLst>
                </a:gridCol>
              </a:tblGrid>
              <a:tr h="343653">
                <a:tc>
                  <a:txBody>
                    <a:bodyPr/>
                    <a:lstStyle/>
                    <a:p>
                      <a:r>
                        <a:rPr lang="es-ES" dirty="0"/>
                        <a:t>ANALISYS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PERIODIC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93006"/>
                  </a:ext>
                </a:extLst>
              </a:tr>
              <a:tr h="343653">
                <a:tc>
                  <a:txBody>
                    <a:bodyPr/>
                    <a:lstStyle/>
                    <a:p>
                      <a:r>
                        <a:rPr lang="en-GB" noProof="0" dirty="0"/>
                        <a:t>METHOD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YES/NO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YES/NO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917562"/>
                  </a:ext>
                </a:extLst>
              </a:tr>
              <a:tr h="426000">
                <a:tc>
                  <a:txBody>
                    <a:bodyPr/>
                    <a:lstStyle/>
                    <a:p>
                      <a:r>
                        <a:rPr lang="en-GB" noProof="0" dirty="0"/>
                        <a:t>METHOD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927462"/>
                  </a:ext>
                </a:extLst>
              </a:tr>
              <a:tr h="445477">
                <a:tc>
                  <a:txBody>
                    <a:bodyPr/>
                    <a:lstStyle/>
                    <a:p>
                      <a:r>
                        <a:rPr lang="en-GB" noProof="0" dirty="0"/>
                        <a:t>METHOD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61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/>
                        <a:t>METHOD 4</a:t>
                      </a:r>
                    </a:p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370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096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8F0D3-6EA8-984A-82FF-972496F3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6AB7B0-4C47-1E47-B760-49A958DC1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752"/>
            <a:ext cx="10515600" cy="4351338"/>
          </a:xfrm>
        </p:spPr>
        <p:txBody>
          <a:bodyPr/>
          <a:lstStyle/>
          <a:p>
            <a:r>
              <a:rPr lang="en-GB" b="1" u="sng" dirty="0"/>
              <a:t>Dataset:</a:t>
            </a:r>
            <a:r>
              <a:rPr lang="en-GB" dirty="0"/>
              <a:t> </a:t>
            </a:r>
            <a:r>
              <a:rPr lang="en" dirty="0"/>
              <a:t>100 energy consumption time series of commercial sites during 2012. The series are tagged by subindustry.</a:t>
            </a:r>
          </a:p>
          <a:p>
            <a:r>
              <a:rPr lang="en-GB" b="1" u="sng" dirty="0"/>
              <a:t>Target:</a:t>
            </a:r>
            <a:r>
              <a:rPr lang="en-GB" dirty="0"/>
              <a:t> Apply classical machine learning algorithms in order to predict the subindustry of the time series.</a:t>
            </a:r>
          </a:p>
          <a:p>
            <a:r>
              <a:rPr lang="en-GB" b="1" u="sng" dirty="0"/>
              <a:t>Work to do:</a:t>
            </a:r>
            <a:r>
              <a:rPr lang="en-GB" dirty="0"/>
              <a:t> Clustering of time series using </a:t>
            </a:r>
            <a:r>
              <a:rPr lang="en-GB" dirty="0" err="1"/>
              <a:t>khiva’s</a:t>
            </a:r>
            <a:r>
              <a:rPr lang="en-GB" dirty="0"/>
              <a:t> time series features algorithms.</a:t>
            </a:r>
          </a:p>
        </p:txBody>
      </p:sp>
    </p:spTree>
    <p:extLst>
      <p:ext uri="{BB962C8B-B14F-4D97-AF65-F5344CB8AC3E}">
        <p14:creationId xmlns:p14="http://schemas.microsoft.com/office/powerpoint/2010/main" val="3808610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8F0D3-6EA8-984A-82FF-972496F3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 extraction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6AB7B0-4C47-1E47-B760-49A958DC1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752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Features are typically statistical values or associated concepts that summarize a given time series.</a:t>
            </a:r>
          </a:p>
          <a:p>
            <a:r>
              <a:rPr lang="en-GB" dirty="0"/>
              <a:t>Typically used to: accelerate computations, have a set of common features for series of different lengths, etc.</a:t>
            </a:r>
          </a:p>
          <a:p>
            <a:r>
              <a:rPr lang="en-GB" dirty="0"/>
              <a:t>Examples: mean, maximum, minimum, median, kurtosis, number of points above the mean, symmetry looking, etc. </a:t>
            </a:r>
          </a:p>
          <a:p>
            <a:r>
              <a:rPr lang="en-GB" dirty="0"/>
              <a:t>Existing libraries: Khiva, tsfresh, etc.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C5CB1C6-5BE6-BB4D-ADE7-B2A9C5C8C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431" y="4308812"/>
            <a:ext cx="1992601" cy="199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73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8F0D3-6EA8-984A-82FF-972496F3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we use features for?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6AB7B0-4C47-1E47-B760-49A958DC1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752"/>
            <a:ext cx="10515600" cy="4351338"/>
          </a:xfrm>
        </p:spPr>
        <p:txBody>
          <a:bodyPr/>
          <a:lstStyle/>
          <a:p>
            <a:r>
              <a:rPr lang="en-GB" dirty="0"/>
              <a:t>To apply classical machine learning algorithms mainly for clustering and prediction/forecasting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AE3347-431E-7B41-AD57-BB3B95B7AEB1}"/>
              </a:ext>
            </a:extLst>
          </p:cNvPr>
          <p:cNvGrpSpPr/>
          <p:nvPr/>
        </p:nvGrpSpPr>
        <p:grpSpPr>
          <a:xfrm>
            <a:off x="2633240" y="2720594"/>
            <a:ext cx="6925519" cy="2190750"/>
            <a:chOff x="3164034" y="3938794"/>
            <a:chExt cx="6925519" cy="219075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FBC2AC91-F4D0-EE4C-941B-B873FE7EC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4034" y="3938794"/>
              <a:ext cx="2921000" cy="2190750"/>
            </a:xfrm>
            <a:prstGeom prst="rect">
              <a:avLst/>
            </a:prstGeom>
          </p:spPr>
        </p:pic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61DBB954-CBC2-154D-BBD9-A974D74953F3}"/>
                </a:ext>
              </a:extLst>
            </p:cNvPr>
            <p:cNvCxnSpPr/>
            <p:nvPr/>
          </p:nvCxnSpPr>
          <p:spPr>
            <a:xfrm>
              <a:off x="5969979" y="5062053"/>
              <a:ext cx="13173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Abrir llave 5">
              <a:extLst>
                <a:ext uri="{FF2B5EF4-FFF2-40B4-BE49-F238E27FC236}">
                  <a16:creationId xmlns:a16="http://schemas.microsoft.com/office/drawing/2014/main" id="{6C878005-3AB3-CB40-88BE-7D3945210B4E}"/>
                </a:ext>
              </a:extLst>
            </p:cNvPr>
            <p:cNvSpPr/>
            <p:nvPr/>
          </p:nvSpPr>
          <p:spPr>
            <a:xfrm>
              <a:off x="7418523" y="4144039"/>
              <a:ext cx="402956" cy="178230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Cerrar llave 6">
              <a:extLst>
                <a:ext uri="{FF2B5EF4-FFF2-40B4-BE49-F238E27FC236}">
                  <a16:creationId xmlns:a16="http://schemas.microsoft.com/office/drawing/2014/main" id="{C41865F9-027B-0E40-BC1E-D9C91BA1DB3A}"/>
                </a:ext>
              </a:extLst>
            </p:cNvPr>
            <p:cNvSpPr/>
            <p:nvPr/>
          </p:nvSpPr>
          <p:spPr>
            <a:xfrm>
              <a:off x="9469621" y="4144039"/>
              <a:ext cx="619932" cy="178230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F293CEAA-684E-7E46-8527-867EBF832681}"/>
                </a:ext>
              </a:extLst>
            </p:cNvPr>
            <p:cNvSpPr txBox="1"/>
            <p:nvPr/>
          </p:nvSpPr>
          <p:spPr>
            <a:xfrm>
              <a:off x="7913841" y="4206034"/>
              <a:ext cx="1658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A        B       C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20250E05-444C-6D42-9B42-5F91F57E50AB}"/>
                </a:ext>
              </a:extLst>
            </p:cNvPr>
            <p:cNvSpPr txBox="1"/>
            <p:nvPr/>
          </p:nvSpPr>
          <p:spPr>
            <a:xfrm>
              <a:off x="7895368" y="4699120"/>
              <a:ext cx="1658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A        D       C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B198F8D1-C707-6842-9E20-85DCF3656174}"/>
                </a:ext>
              </a:extLst>
            </p:cNvPr>
            <p:cNvSpPr txBox="1"/>
            <p:nvPr/>
          </p:nvSpPr>
          <p:spPr>
            <a:xfrm>
              <a:off x="7913835" y="5145712"/>
              <a:ext cx="1658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.          .         .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2D33B2AD-7A6B-C742-833B-CC3D8A416F0C}"/>
                </a:ext>
              </a:extLst>
            </p:cNvPr>
            <p:cNvSpPr txBox="1"/>
            <p:nvPr/>
          </p:nvSpPr>
          <p:spPr>
            <a:xfrm>
              <a:off x="7904606" y="5531855"/>
              <a:ext cx="1658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.          .         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704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8F0D3-6EA8-984A-82FF-972496F3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Features. Example</a:t>
            </a:r>
          </a:p>
        </p:txBody>
      </p:sp>
      <p:pic>
        <p:nvPicPr>
          <p:cNvPr id="14" name="Picture 13" descr="A close up of a antenna&#10;&#10;Description automatically generated">
            <a:extLst>
              <a:ext uri="{FF2B5EF4-FFF2-40B4-BE49-F238E27FC236}">
                <a16:creationId xmlns:a16="http://schemas.microsoft.com/office/drawing/2014/main" id="{31446AAD-4D0A-8C45-A5FA-2D77E5E65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823" y="1690688"/>
            <a:ext cx="2699213" cy="179705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06C123-EFB3-1E49-BF4B-E7B2E346A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936" y="1690688"/>
            <a:ext cx="2648664" cy="1797050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70693411-EFD4-8B49-A520-6E6F4911B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500" y="1690688"/>
            <a:ext cx="2797846" cy="1797050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D193A8-9D58-8C49-A441-8A356A5FC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045" y="3985253"/>
            <a:ext cx="4445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1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8F0D3-6EA8-984A-82FF-972496F3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Features extraction. Use cases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6AB7B0-4C47-1E47-B760-49A958DC1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752"/>
            <a:ext cx="10515600" cy="4351338"/>
          </a:xfrm>
        </p:spPr>
        <p:txBody>
          <a:bodyPr/>
          <a:lstStyle/>
          <a:p>
            <a:r>
              <a:rPr lang="en-GB" dirty="0"/>
              <a:t>Based on the features matrix, classic machine learning techniques are able to </a:t>
            </a:r>
            <a:r>
              <a:rPr lang="en-GB" dirty="0" err="1"/>
              <a:t>clusterize</a:t>
            </a:r>
            <a:r>
              <a:rPr lang="en-GB" dirty="0"/>
              <a:t> or classify the time series. </a:t>
            </a:r>
          </a:p>
          <a:p>
            <a:r>
              <a:rPr lang="en-GB" dirty="0"/>
              <a:t>If the feature vector is too long, PCA or equivalent algorithms might be needed.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4CF49EF-EE57-ED41-AF09-C8A042DEF0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9" t="2204"/>
          <a:stretch/>
        </p:blipFill>
        <p:spPr>
          <a:xfrm>
            <a:off x="3465058" y="3216089"/>
            <a:ext cx="5261884" cy="286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75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8F0D3-6EA8-984A-82FF-972496F3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tests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6AB7B0-4C47-1E47-B760-49A958DC1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752"/>
            <a:ext cx="10515600" cy="4351338"/>
          </a:xfrm>
        </p:spPr>
        <p:txBody>
          <a:bodyPr/>
          <a:lstStyle/>
          <a:p>
            <a:r>
              <a:rPr lang="en-GB" dirty="0"/>
              <a:t>Statistical tests check statistical properties of the series</a:t>
            </a:r>
          </a:p>
          <a:p>
            <a:pPr marL="457200" lvl="1" indent="0">
              <a:buNone/>
            </a:pPr>
            <a:endParaRPr lang="en-GB" dirty="0"/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DA30D351-EFF0-2445-A519-C8F88055A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651138"/>
              </p:ext>
            </p:extLst>
          </p:nvPr>
        </p:nvGraphicFramePr>
        <p:xfrm>
          <a:off x="2383072" y="1970112"/>
          <a:ext cx="7425856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1793">
                  <a:extLst>
                    <a:ext uri="{9D8B030D-6E8A-4147-A177-3AD203B41FA5}">
                      <a16:colId xmlns:a16="http://schemas.microsoft.com/office/drawing/2014/main" val="834760930"/>
                    </a:ext>
                  </a:extLst>
                </a:gridCol>
                <a:gridCol w="4604063">
                  <a:extLst>
                    <a:ext uri="{9D8B030D-6E8A-4147-A177-3AD203B41FA5}">
                      <a16:colId xmlns:a16="http://schemas.microsoft.com/office/drawing/2014/main" val="3117013186"/>
                    </a:ext>
                  </a:extLst>
                </a:gridCol>
              </a:tblGrid>
              <a:tr h="351326">
                <a:tc>
                  <a:txBody>
                    <a:bodyPr/>
                    <a:lstStyle/>
                    <a:p>
                      <a:r>
                        <a:rPr lang="es-ES" dirty="0"/>
                        <a:t>TIME SERIES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STATISTICAL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93006"/>
                  </a:ext>
                </a:extLst>
              </a:tr>
              <a:tr h="351326">
                <a:tc>
                  <a:txBody>
                    <a:bodyPr/>
                    <a:lstStyle/>
                    <a:p>
                      <a:r>
                        <a:rPr lang="en-GB" noProof="0" dirty="0"/>
                        <a:t>Regular/Irregular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Time axis check.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917562"/>
                  </a:ext>
                </a:extLst>
              </a:tr>
              <a:tr h="351326">
                <a:tc rowSpan="3">
                  <a:txBody>
                    <a:bodyPr/>
                    <a:lstStyle/>
                    <a:p>
                      <a:r>
                        <a:rPr lang="en-GB" noProof="0" dirty="0"/>
                        <a:t>Trend/Non-Trend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Pearson correlation trend test and its p-value.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927462"/>
                  </a:ext>
                </a:extLst>
              </a:tr>
              <a:tr h="351326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Daniels trend and its p-value.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248313"/>
                  </a:ext>
                </a:extLst>
              </a:tr>
              <a:tr h="351326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Mann-Kendall trend test and its p-value.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293590"/>
                  </a:ext>
                </a:extLst>
              </a:tr>
              <a:tr h="614820">
                <a:tc>
                  <a:txBody>
                    <a:bodyPr/>
                    <a:lstStyle/>
                    <a:p>
                      <a:r>
                        <a:rPr lang="en-GB" noProof="0"/>
                        <a:t>Ergodic/Non-Ergodic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Means of autocorrelation function evaluation.</a:t>
                      </a:r>
                    </a:p>
                    <a:p>
                      <a:r>
                        <a:rPr lang="en-GB" noProof="0" dirty="0"/>
                        <a:t>Augmented Dickey Fuller test.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617051"/>
                  </a:ext>
                </a:extLst>
              </a:tr>
              <a:tr h="351326">
                <a:tc>
                  <a:txBody>
                    <a:bodyPr/>
                    <a:lstStyle/>
                    <a:p>
                      <a:r>
                        <a:rPr lang="en-GB" noProof="0"/>
                        <a:t>Periodic/Non-Periodic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Fisher’s test for periodicity.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291568"/>
                  </a:ext>
                </a:extLst>
              </a:tr>
              <a:tr h="351326">
                <a:tc rowSpan="3">
                  <a:txBody>
                    <a:bodyPr/>
                    <a:lstStyle/>
                    <a:p>
                      <a:r>
                        <a:rPr lang="en-GB" noProof="0" dirty="0"/>
                        <a:t>Seasonal/Non-Seasonal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Chi-Square Goodness-of-fit test.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583839"/>
                  </a:ext>
                </a:extLst>
              </a:tr>
              <a:tr h="351326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Kolmorov Simrnov type statistic.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126614"/>
                  </a:ext>
                </a:extLst>
              </a:tr>
              <a:tr h="61482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Harmonic analyses based on the Edward type statistics.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49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944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A271D-87E2-1F45-92A8-AAC9F1A05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Ergodicity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1B3CC-574C-4F4D-A656-77A80CDF8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“A series </a:t>
            </a:r>
            <a:r>
              <a:rPr lang="en" dirty="0"/>
              <a:t>is said to be </a:t>
            </a:r>
            <a:r>
              <a:rPr lang="en" b="1" dirty="0"/>
              <a:t>ergodic</a:t>
            </a:r>
            <a:r>
              <a:rPr lang="en" dirty="0"/>
              <a:t> if its statistical properties can be deduced from a single, sufficiently long, random sample of the process</a:t>
            </a:r>
            <a:r>
              <a:rPr lang="en-GB" dirty="0"/>
              <a:t>” - Wikipedia</a:t>
            </a:r>
          </a:p>
        </p:txBody>
      </p:sp>
      <p:pic>
        <p:nvPicPr>
          <p:cNvPr id="5" name="Picture 4" descr="A close up of a comb&#10;&#10;Description automatically generated">
            <a:extLst>
              <a:ext uri="{FF2B5EF4-FFF2-40B4-BE49-F238E27FC236}">
                <a16:creationId xmlns:a16="http://schemas.microsoft.com/office/drawing/2014/main" id="{C5E4E075-2980-2E48-B259-6C0B6AD8C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084" y="3060966"/>
            <a:ext cx="9664700" cy="3115997"/>
          </a:xfrm>
          <a:prstGeom prst="rect">
            <a:avLst/>
          </a:prstGeom>
        </p:spPr>
      </p:pic>
      <p:pic>
        <p:nvPicPr>
          <p:cNvPr id="7" name="Picture 6" descr="A close up of a mans face&#10;&#10;Description automatically generated">
            <a:extLst>
              <a:ext uri="{FF2B5EF4-FFF2-40B4-BE49-F238E27FC236}">
                <a16:creationId xmlns:a16="http://schemas.microsoft.com/office/drawing/2014/main" id="{18E544A0-8CAE-874B-B289-50FFC591E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177" y="777912"/>
            <a:ext cx="6450623" cy="20954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495346-4175-424F-9598-B73BB6ADEC0E}"/>
              </a:ext>
            </a:extLst>
          </p:cNvPr>
          <p:cNvCxnSpPr>
            <a:cxnSpLocks/>
          </p:cNvCxnSpPr>
          <p:nvPr/>
        </p:nvCxnSpPr>
        <p:spPr>
          <a:xfrm>
            <a:off x="2520463" y="2696308"/>
            <a:ext cx="109902" cy="179363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6EA3E4-3E77-C24D-875E-97B6A3BE04BB}"/>
              </a:ext>
            </a:extLst>
          </p:cNvPr>
          <p:cNvCxnSpPr>
            <a:cxnSpLocks/>
          </p:cNvCxnSpPr>
          <p:nvPr/>
        </p:nvCxnSpPr>
        <p:spPr>
          <a:xfrm flipH="1">
            <a:off x="3118338" y="2696308"/>
            <a:ext cx="5474678" cy="179363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B7F30C8-DA1E-4440-B4AE-487A96B6B454}"/>
              </a:ext>
            </a:extLst>
          </p:cNvPr>
          <p:cNvSpPr/>
          <p:nvPr/>
        </p:nvSpPr>
        <p:spPr>
          <a:xfrm>
            <a:off x="2622307" y="3153508"/>
            <a:ext cx="496031" cy="277836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70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8F0D3-6EA8-984A-82FF-972496F3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we use statistical tests for?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6AB7B0-4C47-1E47-B760-49A958DC1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752"/>
            <a:ext cx="10515600" cy="4351338"/>
          </a:xfrm>
        </p:spPr>
        <p:txBody>
          <a:bodyPr/>
          <a:lstStyle/>
          <a:p>
            <a:r>
              <a:rPr lang="en-GB" dirty="0"/>
              <a:t>To choose the most suitable algorithm in order to satisfy a determined problem</a:t>
            </a:r>
          </a:p>
          <a:p>
            <a:r>
              <a:rPr lang="en-GB" dirty="0"/>
              <a:t>To determine if an algorithm is not recommended to analyse a time series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522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8F0D3-6EA8-984A-82FF-972496F3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tests. Use Cases.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6AB7B0-4C47-1E47-B760-49A958DC1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752"/>
            <a:ext cx="10515600" cy="4351338"/>
          </a:xfrm>
        </p:spPr>
        <p:txBody>
          <a:bodyPr/>
          <a:lstStyle/>
          <a:p>
            <a:r>
              <a:rPr lang="en-GB" dirty="0"/>
              <a:t>Discriminate non applicable time series algorithms</a:t>
            </a:r>
          </a:p>
          <a:p>
            <a:r>
              <a:rPr lang="en-GB" dirty="0"/>
              <a:t>More suitable selection of algorithms: filtering, distances, forecasting, clustering, etc.</a:t>
            </a:r>
          </a:p>
          <a:p>
            <a:r>
              <a:rPr lang="en-GB" dirty="0"/>
              <a:t>Examples: </a:t>
            </a: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140D90FD-732D-2742-97C6-B3B17D242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105213"/>
              </p:ext>
            </p:extLst>
          </p:nvPr>
        </p:nvGraphicFramePr>
        <p:xfrm>
          <a:off x="2886528" y="2886942"/>
          <a:ext cx="8674873" cy="3478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6414">
                  <a:extLst>
                    <a:ext uri="{9D8B030D-6E8A-4147-A177-3AD203B41FA5}">
                      <a16:colId xmlns:a16="http://schemas.microsoft.com/office/drawing/2014/main" val="834760930"/>
                    </a:ext>
                  </a:extLst>
                </a:gridCol>
                <a:gridCol w="5378459">
                  <a:extLst>
                    <a:ext uri="{9D8B030D-6E8A-4147-A177-3AD203B41FA5}">
                      <a16:colId xmlns:a16="http://schemas.microsoft.com/office/drawing/2014/main" val="3117013186"/>
                    </a:ext>
                  </a:extLst>
                </a:gridCol>
              </a:tblGrid>
              <a:tr h="343653">
                <a:tc>
                  <a:txBody>
                    <a:bodyPr/>
                    <a:lstStyle/>
                    <a:p>
                      <a:r>
                        <a:rPr lang="es-E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RECOMMENDATION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93006"/>
                  </a:ext>
                </a:extLst>
              </a:tr>
              <a:tr h="343653">
                <a:tc>
                  <a:txBody>
                    <a:bodyPr/>
                    <a:lstStyle/>
                    <a:p>
                      <a:r>
                        <a:rPr lang="en-GB" noProof="0" dirty="0"/>
                        <a:t>ARIMA - FORECASTING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Most suitable for stationary time series. </a:t>
                      </a:r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917562"/>
                  </a:ext>
                </a:extLst>
              </a:tr>
              <a:tr h="990273">
                <a:tc>
                  <a:txBody>
                    <a:bodyPr/>
                    <a:lstStyle/>
                    <a:p>
                      <a:r>
                        <a:rPr lang="en-GB" noProof="0" dirty="0"/>
                        <a:t>SIMPLE EXPONENTIAL SMOOTHING - FORECASTING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Most suitable for time series which have no trend and do not contain a seasonal component.</a:t>
                      </a:r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927462"/>
                  </a:ext>
                </a:extLst>
              </a:tr>
              <a:tr h="601392">
                <a:tc>
                  <a:txBody>
                    <a:bodyPr/>
                    <a:lstStyle/>
                    <a:p>
                      <a:r>
                        <a:rPr lang="en-GB" noProof="0" dirty="0"/>
                        <a:t>SELF-ORGANIZING MAPS - 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Most suitable for periodic time series</a:t>
                      </a:r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617051"/>
                  </a:ext>
                </a:extLst>
              </a:tr>
              <a:tr h="11168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/>
                        <a:t>ROBUST ANOMALY DETECTION – ANOMALY DETECTION</a:t>
                      </a:r>
                    </a:p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Most suitable for stationary time series.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370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20043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</TotalTime>
  <Words>562</Words>
  <Application>Microsoft Macintosh PowerPoint</Application>
  <PresentationFormat>Widescreen</PresentationFormat>
  <Paragraphs>82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Open Sans</vt:lpstr>
      <vt:lpstr>PT Sans</vt:lpstr>
      <vt:lpstr>Tema de Office</vt:lpstr>
      <vt:lpstr>PowerPoint Presentation</vt:lpstr>
      <vt:lpstr>Features extraction</vt:lpstr>
      <vt:lpstr>What can we use features for?</vt:lpstr>
      <vt:lpstr>Features. Example</vt:lpstr>
      <vt:lpstr>Features extraction. Use cases</vt:lpstr>
      <vt:lpstr>Statistical tests</vt:lpstr>
      <vt:lpstr>Ergodicity</vt:lpstr>
      <vt:lpstr>What can we use statistical tests for?</vt:lpstr>
      <vt:lpstr>Statistical tests. Use Cases.</vt:lpstr>
      <vt:lpstr>Statistical tests. Use Cases.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David Cuesta</dc:creator>
  <cp:lastModifiedBy>Oscar Torreno</cp:lastModifiedBy>
  <cp:revision>16</cp:revision>
  <dcterms:created xsi:type="dcterms:W3CDTF">2019-05-13T07:16:23Z</dcterms:created>
  <dcterms:modified xsi:type="dcterms:W3CDTF">2019-05-14T07:20:32Z</dcterms:modified>
</cp:coreProperties>
</file>